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3" r:id="rId3"/>
    <p:sldId id="371" r:id="rId4"/>
    <p:sldId id="330" r:id="rId5"/>
    <p:sldId id="277" r:id="rId6"/>
    <p:sldId id="334" r:id="rId7"/>
    <p:sldId id="337" r:id="rId8"/>
    <p:sldId id="296" r:id="rId9"/>
    <p:sldId id="347" r:id="rId10"/>
    <p:sldId id="348" r:id="rId11"/>
    <p:sldId id="336" r:id="rId12"/>
    <p:sldId id="366" r:id="rId13"/>
    <p:sldId id="339" r:id="rId14"/>
    <p:sldId id="360" r:id="rId15"/>
    <p:sldId id="356" r:id="rId16"/>
    <p:sldId id="374" r:id="rId17"/>
    <p:sldId id="342" r:id="rId18"/>
    <p:sldId id="340" r:id="rId19"/>
    <p:sldId id="341" r:id="rId20"/>
    <p:sldId id="343" r:id="rId21"/>
    <p:sldId id="344" r:id="rId22"/>
    <p:sldId id="345" r:id="rId23"/>
    <p:sldId id="372" r:id="rId24"/>
    <p:sldId id="376" r:id="rId25"/>
    <p:sldId id="3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y" initials="V" lastIdx="0" clrIdx="0"/>
  <p:cmAuthor id="2" name="Victoria Nembaware" initials="VN" lastIdx="1" clrIdx="1">
    <p:extLst>
      <p:ext uri="{19B8F6BF-5375-455C-9EA6-DF929625EA0E}">
        <p15:presenceInfo xmlns:p15="http://schemas.microsoft.com/office/powerpoint/2012/main" userId="S-1-5-21-1874443819-1854570843-2210025429-329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83245" autoAdjust="0"/>
  </p:normalViewPr>
  <p:slideViewPr>
    <p:cSldViewPr snapToGrid="0">
      <p:cViewPr varScale="1">
        <p:scale>
          <a:sx n="53" d="100"/>
          <a:sy n="53" d="100"/>
        </p:scale>
        <p:origin x="116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300B7-FC5E-4E0E-983E-160A7DB21C03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26B7-349B-455A-A72B-2E98A9A72E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08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171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867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47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717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03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238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346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586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285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38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8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018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680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8093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539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31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479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47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991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59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295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47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50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80 people</a:t>
            </a:r>
            <a:r>
              <a:rPr lang="en-ZA" baseline="0" dirty="0"/>
              <a:t> on the emailing list. The planning team is on this slide..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26B7-349B-455A-A72B-2E98A9A72EE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932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723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37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16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913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43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1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58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40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05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60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84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9C91-00D4-401D-AC87-E00A6C96187D}" type="datetimeFigureOut">
              <a:rPr lang="en-ZA" smtClean="0"/>
              <a:t>2023/08/25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0922-8874-4A8B-8E9F-975A7E7CC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49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9906260/pdf/bmjopen-2022-06487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911" y="1508729"/>
            <a:ext cx="9144000" cy="2387600"/>
          </a:xfrm>
        </p:spPr>
        <p:txBody>
          <a:bodyPr>
            <a:normAutofit/>
          </a:bodyPr>
          <a:lstStyle/>
          <a:p>
            <a:br>
              <a:rPr lang="en-ZA" dirty="0"/>
            </a:br>
            <a:endParaRPr lang="en-ZA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7" y="371453"/>
            <a:ext cx="9916847" cy="1888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2478" y="3074486"/>
            <a:ext cx="1006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u="sng" dirty="0"/>
              <a:t>Introduction to Literature Reviews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3942" y="4341107"/>
            <a:ext cx="7082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Vicky </a:t>
            </a:r>
            <a:r>
              <a:rPr lang="en-ZA" sz="3200" b="1" dirty="0" err="1"/>
              <a:t>Nembaware</a:t>
            </a:r>
            <a:endParaRPr lang="en-ZA" sz="3200" b="1" dirty="0"/>
          </a:p>
          <a:p>
            <a:pPr algn="ctr"/>
            <a:r>
              <a:rPr lang="en-ZA" sz="3200" b="1" dirty="0"/>
              <a:t>vnembaware@gmail.com</a:t>
            </a:r>
          </a:p>
          <a:p>
            <a:pPr algn="ctr"/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67414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Where can I search for literature: Databases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96DBD-7F2E-2E6C-C231-A3ED7CD855BD}"/>
              </a:ext>
            </a:extLst>
          </p:cNvPr>
          <p:cNvSpPr txBox="1"/>
          <p:nvPr/>
        </p:nvSpPr>
        <p:spPr>
          <a:xfrm>
            <a:off x="500174" y="1633676"/>
            <a:ext cx="93892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PubMed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SCOPUS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CINAHL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PsycINFO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EBSCO 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/>
              <a:t>Google Scholar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293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/>
              <a:t>Types of Literature Reviews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2CF4D93-52E8-DF84-A208-6570DB772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20" y="1016502"/>
            <a:ext cx="5446423" cy="54094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0C99EAA-B192-A303-4CDA-C0611D3A587D}"/>
              </a:ext>
            </a:extLst>
          </p:cNvPr>
          <p:cNvSpPr/>
          <p:nvPr/>
        </p:nvSpPr>
        <p:spPr>
          <a:xfrm rot="10444230">
            <a:off x="7943289" y="4757708"/>
            <a:ext cx="1332875" cy="5066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55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>
                    <a:lumMod val="75000"/>
                  </a:schemeClr>
                </a:solidFill>
              </a:rPr>
              <a:t>Types of Literature Reviews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C2D1D64-86E2-BB3B-A555-05A58D9A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95" y="905295"/>
            <a:ext cx="8423810" cy="5283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420BE-6F1C-463A-3910-60A02B51C4B4}"/>
              </a:ext>
            </a:extLst>
          </p:cNvPr>
          <p:cNvSpPr txBox="1"/>
          <p:nvPr/>
        </p:nvSpPr>
        <p:spPr>
          <a:xfrm>
            <a:off x="2890587" y="614636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https://onlinelibrary.wiley.com/doi/pdfdirect/10.1111/j.1471-1842.2009.00848.x</a:t>
            </a:r>
          </a:p>
        </p:txBody>
      </p:sp>
    </p:spTree>
    <p:extLst>
      <p:ext uri="{BB962C8B-B14F-4D97-AF65-F5344CB8AC3E}">
        <p14:creationId xmlns:p14="http://schemas.microsoft.com/office/powerpoint/2010/main" val="294225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Types of Literature Reviews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70FDEE-E817-DFA6-439B-274BFB6C2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90415"/>
              </p:ext>
            </p:extLst>
          </p:nvPr>
        </p:nvGraphicFramePr>
        <p:xfrm>
          <a:off x="566530" y="1081576"/>
          <a:ext cx="10614990" cy="5018488"/>
        </p:xfrm>
        <a:graphic>
          <a:graphicData uri="http://schemas.openxmlformats.org/drawingml/2006/table">
            <a:tbl>
              <a:tblPr/>
              <a:tblGrid>
                <a:gridCol w="1908313">
                  <a:extLst>
                    <a:ext uri="{9D8B030D-6E8A-4147-A177-3AD203B41FA5}">
                      <a16:colId xmlns:a16="http://schemas.microsoft.com/office/drawing/2014/main" val="404827133"/>
                    </a:ext>
                  </a:extLst>
                </a:gridCol>
                <a:gridCol w="4965792">
                  <a:extLst>
                    <a:ext uri="{9D8B030D-6E8A-4147-A177-3AD203B41FA5}">
                      <a16:colId xmlns:a16="http://schemas.microsoft.com/office/drawing/2014/main" val="3661713494"/>
                    </a:ext>
                  </a:extLst>
                </a:gridCol>
                <a:gridCol w="2211350">
                  <a:extLst>
                    <a:ext uri="{9D8B030D-6E8A-4147-A177-3AD203B41FA5}">
                      <a16:colId xmlns:a16="http://schemas.microsoft.com/office/drawing/2014/main" val="1330488473"/>
                    </a:ext>
                  </a:extLst>
                </a:gridCol>
                <a:gridCol w="1529535">
                  <a:extLst>
                    <a:ext uri="{9D8B030D-6E8A-4147-A177-3AD203B41FA5}">
                      <a16:colId xmlns:a16="http://schemas.microsoft.com/office/drawing/2014/main" val="2421873589"/>
                    </a:ext>
                  </a:extLst>
                </a:gridCol>
              </a:tblGrid>
              <a:tr h="398058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dirty="0">
                          <a:effectLst/>
                        </a:rPr>
                        <a:t>REVIEW TYPES</a:t>
                      </a:r>
                      <a:endParaRPr lang="en-ZA" sz="1800" dirty="0">
                        <a:effectLst/>
                      </a:endParaRP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>
                          <a:effectLst/>
                        </a:rPr>
                        <a:t>DESCRIPTION</a:t>
                      </a:r>
                      <a:endParaRPr lang="en-ZA" sz="1800">
                        <a:effectLst/>
                      </a:endParaRP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>
                          <a:effectLst/>
                        </a:rPr>
                        <a:t>APPROXIMATE TIMEFRAME</a:t>
                      </a:r>
                      <a:endParaRPr lang="en-ZA" sz="1800">
                        <a:effectLst/>
                      </a:endParaRP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>
                          <a:effectLst/>
                        </a:rPr>
                        <a:t>NO. OF REVIEWERS</a:t>
                      </a:r>
                      <a:endParaRPr lang="en-ZA" sz="1800">
                        <a:effectLst/>
                      </a:endParaRP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156"/>
                  </a:ext>
                </a:extLst>
              </a:tr>
              <a:tr h="2162021">
                <a:tc>
                  <a:txBody>
                    <a:bodyPr/>
                    <a:lstStyle/>
                    <a:p>
                      <a:pPr fontAlgn="t"/>
                      <a:r>
                        <a:rPr lang="en-ZA" sz="1800" b="1" dirty="0">
                          <a:effectLst/>
                        </a:rPr>
                        <a:t>Systematic review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Seeks to systematically </a:t>
                      </a:r>
                      <a:r>
                        <a:rPr lang="en-ZA" sz="1800" b="1" dirty="0">
                          <a:effectLst/>
                        </a:rPr>
                        <a:t>search for, appraise and synthesise research evidence </a:t>
                      </a:r>
                      <a:r>
                        <a:rPr lang="en-ZA" sz="1800" dirty="0">
                          <a:effectLst/>
                        </a:rPr>
                        <a:t>in order to aid </a:t>
                      </a:r>
                      <a:r>
                        <a:rPr lang="en-ZA" sz="1800" b="1" dirty="0">
                          <a:effectLst/>
                        </a:rPr>
                        <a:t>decision-making </a:t>
                      </a:r>
                      <a:r>
                        <a:rPr lang="en-ZA" sz="1800" dirty="0">
                          <a:effectLst/>
                        </a:rPr>
                        <a:t>and </a:t>
                      </a:r>
                      <a:r>
                        <a:rPr lang="en-ZA" sz="1800" b="1" dirty="0">
                          <a:effectLst/>
                        </a:rPr>
                        <a:t>determine best practice. </a:t>
                      </a:r>
                      <a:r>
                        <a:rPr lang="en-ZA" sz="1800" dirty="0">
                          <a:effectLst/>
                        </a:rPr>
                        <a:t>Systematic reviews can vary in their approach and are often specific to the type of study: studies of effectiveness, qualitative research, economic evaluation, prevalence, aetiology or risk, diagnostic test accuracy and so on.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 1 month – 2 years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2 or more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14124"/>
                  </a:ext>
                </a:extLst>
              </a:tr>
              <a:tr h="692639">
                <a:tc>
                  <a:txBody>
                    <a:bodyPr/>
                    <a:lstStyle/>
                    <a:p>
                      <a:pPr fontAlgn="t"/>
                      <a:r>
                        <a:rPr lang="en-ZA" sz="1800" u="none" dirty="0">
                          <a:solidFill>
                            <a:schemeClr val="tx1"/>
                          </a:solidFill>
                          <a:effectLst/>
                        </a:rPr>
                        <a:t>Scoping review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Assesses the potential scope of the research literature on a particular topic. Helps determine gaps in the research.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>
                          <a:effectLst/>
                        </a:rPr>
                        <a:t>2-8 weeks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1-2 or more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81801"/>
                  </a:ext>
                </a:extLst>
              </a:tr>
              <a:tr h="1360539"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Traditional (narrative/expert) literature review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A generic review which identifies and reviews published literature on a topic, which may be broad. Typically employs a narrative approach to reporting the review findings. Can include a wide range of related subjects.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1-4 weeks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ZA" sz="1800" dirty="0">
                          <a:effectLst/>
                        </a:rPr>
                        <a:t>1 or 2</a:t>
                      </a:r>
                    </a:p>
                  </a:txBody>
                  <a:tcPr marL="10091" marR="10091" marT="10091" marB="100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3173"/>
                  </a:ext>
                </a:extLst>
              </a:tr>
            </a:tbl>
          </a:graphicData>
        </a:graphic>
      </p:graphicFrame>
      <p:sp>
        <p:nvSpPr>
          <p:cNvPr id="4" name="Arrow: Up 3">
            <a:extLst>
              <a:ext uri="{FF2B5EF4-FFF2-40B4-BE49-F238E27FC236}">
                <a16:creationId xmlns:a16="http://schemas.microsoft.com/office/drawing/2014/main" id="{E193E9B7-1F05-583B-DC10-5F22C9DC279C}"/>
              </a:ext>
            </a:extLst>
          </p:cNvPr>
          <p:cNvSpPr/>
          <p:nvPr/>
        </p:nvSpPr>
        <p:spPr>
          <a:xfrm rot="16687808">
            <a:off x="10855876" y="1543487"/>
            <a:ext cx="479932" cy="6950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006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865441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Types of Literature Reviews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5FC1662-FFAA-B543-7728-76E210609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 b="4740"/>
          <a:stretch/>
        </p:blipFill>
        <p:spPr>
          <a:xfrm>
            <a:off x="2767264" y="865441"/>
            <a:ext cx="5754756" cy="57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F30B258D-858E-2D13-9130-CFA746AFA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6084" y="333802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600" u="sng" dirty="0">
                <a:solidFill>
                  <a:schemeClr val="accent1"/>
                </a:solidFill>
              </a:rPr>
              <a:t>Systematic Reviews: Evidence- Based Areas </a:t>
            </a:r>
            <a:endParaRPr lang="en-ZA" sz="3600" i="0" u="sng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145DB-A7C1-D720-A426-6D6AB5C468FD}"/>
              </a:ext>
            </a:extLst>
          </p:cNvPr>
          <p:cNvSpPr txBox="1"/>
          <p:nvPr/>
        </p:nvSpPr>
        <p:spPr>
          <a:xfrm>
            <a:off x="1146218" y="1300865"/>
            <a:ext cx="78175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Cost effectiveness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Diagnostic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Epidemiologic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Individual patient data (IPD) meta-analysis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Intervention Meta-analysis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Methodology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Narrative synthesis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Network meta-analysis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Pre-clinical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Prevention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Prognostic </a:t>
            </a:r>
          </a:p>
        </p:txBody>
      </p:sp>
    </p:spTree>
    <p:extLst>
      <p:ext uri="{BB962C8B-B14F-4D97-AF65-F5344CB8AC3E}">
        <p14:creationId xmlns:p14="http://schemas.microsoft.com/office/powerpoint/2010/main" val="287391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>
                    <a:lumMod val="75000"/>
                  </a:schemeClr>
                </a:solidFill>
              </a:rPr>
              <a:t>Development of Systematic Reviews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F97773C-0062-A45E-FF9C-27FB5AE64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6"/>
          <a:stretch/>
        </p:blipFill>
        <p:spPr>
          <a:xfrm>
            <a:off x="409073" y="1883875"/>
            <a:ext cx="11638547" cy="26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2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Research Question Refinement: PICO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DABD2-30F7-0582-2B0A-D9F4436BC24F}"/>
              </a:ext>
            </a:extLst>
          </p:cNvPr>
          <p:cNvSpPr txBox="1"/>
          <p:nvPr/>
        </p:nvSpPr>
        <p:spPr>
          <a:xfrm>
            <a:off x="616227" y="1325563"/>
            <a:ext cx="101211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ZA" sz="2400" b="1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1" i="0" dirty="0">
                <a:solidFill>
                  <a:srgbClr val="444444"/>
                </a:solidFill>
                <a:effectLst/>
                <a:latin typeface="Myriad Pro"/>
              </a:rPr>
              <a:t>Population (P)</a:t>
            </a: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 – What individual or group are we interested in studying?</a:t>
            </a:r>
          </a:p>
          <a:p>
            <a:pPr algn="l"/>
            <a:endParaRPr lang="en-ZA" sz="2400" b="1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1" i="0" dirty="0">
                <a:solidFill>
                  <a:srgbClr val="444444"/>
                </a:solidFill>
                <a:effectLst/>
                <a:latin typeface="Myriad Pro"/>
              </a:rPr>
              <a:t>Intervention (I) </a:t>
            </a: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– What is the action (intervention, treatment) we are </a:t>
            </a:r>
          </a:p>
          <a:p>
            <a:pPr algn="l"/>
            <a:endParaRPr lang="en-ZA" sz="2400" dirty="0">
              <a:solidFill>
                <a:srgbClr val="444444"/>
              </a:solidFill>
              <a:latin typeface="Myriad Pro"/>
            </a:endParaRPr>
          </a:p>
          <a:p>
            <a:pPr algn="l"/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considering taking?</a:t>
            </a:r>
          </a:p>
          <a:p>
            <a:pPr algn="l"/>
            <a:endParaRPr lang="en-ZA" sz="2400" b="1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1" i="0" dirty="0">
                <a:solidFill>
                  <a:srgbClr val="444444"/>
                </a:solidFill>
                <a:effectLst/>
                <a:latin typeface="Myriad Pro"/>
              </a:rPr>
              <a:t>Comparison (C)</a:t>
            </a: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 – To what other action (intervention, treatment) are we </a:t>
            </a:r>
          </a:p>
          <a:p>
            <a:pPr algn="l"/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comparing the considered action?</a:t>
            </a:r>
          </a:p>
          <a:p>
            <a:pPr algn="l"/>
            <a:endParaRPr lang="en-ZA" sz="2400" b="0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1" i="0" dirty="0">
                <a:solidFill>
                  <a:srgbClr val="444444"/>
                </a:solidFill>
                <a:effectLst/>
                <a:latin typeface="Myriad Pro"/>
              </a:rPr>
              <a:t>Outcome (O)</a:t>
            </a: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 – What do we anticipate as an outcome?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C29A8-DA97-DB59-C782-8585AC78B912}"/>
              </a:ext>
            </a:extLst>
          </p:cNvPr>
          <p:cNvSpPr txBox="1"/>
          <p:nvPr/>
        </p:nvSpPr>
        <p:spPr>
          <a:xfrm>
            <a:off x="2334127" y="5765149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accent1"/>
                </a:solidFill>
              </a:rPr>
              <a:t>https://www.mdpi.com/2304-6775/10/3/21</a:t>
            </a:r>
          </a:p>
        </p:txBody>
      </p:sp>
    </p:spTree>
    <p:extLst>
      <p:ext uri="{BB962C8B-B14F-4D97-AF65-F5344CB8AC3E}">
        <p14:creationId xmlns:p14="http://schemas.microsoft.com/office/powerpoint/2010/main" val="295934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9C3D2-CE69-EFC3-C0B2-16A0E3C1B9C5}"/>
              </a:ext>
            </a:extLst>
          </p:cNvPr>
          <p:cNvSpPr txBox="1"/>
          <p:nvPr/>
        </p:nvSpPr>
        <p:spPr>
          <a:xfrm>
            <a:off x="346213" y="1223034"/>
            <a:ext cx="114995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ZA" sz="2000" b="0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000" b="1" i="0" dirty="0">
                <a:solidFill>
                  <a:srgbClr val="444444"/>
                </a:solidFill>
                <a:effectLst/>
                <a:latin typeface="Myriad Pro"/>
              </a:rPr>
              <a:t>Case Scenario:</a:t>
            </a:r>
            <a:endParaRPr lang="en-ZA" sz="2000" b="0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000" b="0" i="0" dirty="0">
                <a:solidFill>
                  <a:srgbClr val="444444"/>
                </a:solidFill>
                <a:effectLst/>
                <a:latin typeface="Myriad Pro"/>
              </a:rPr>
              <a:t>You are a Registered Nurse working on a Urology unit. One of your patients is a 55-year-old man who is recovering from abdominal surgery – specifically a laparoscopic prostatectomy. The patient complains of abdominal pain and nausea. His abdomen is distended, and he has no bowel sounds. The registrar suspects a paralytic ileus and confirms the diagnosis based on the combination of clinical features and imaging. At the next Evidence-Based Nursing Practice Committee meeting, you discuss this case. The committee decides to do a literatur</a:t>
            </a:r>
            <a:r>
              <a:rPr lang="en-ZA" sz="2000" dirty="0">
                <a:solidFill>
                  <a:srgbClr val="444444"/>
                </a:solidFill>
                <a:latin typeface="Myriad Pro"/>
              </a:rPr>
              <a:t>e review </a:t>
            </a:r>
            <a:r>
              <a:rPr lang="en-ZA" sz="2000" b="0" i="0" dirty="0">
                <a:solidFill>
                  <a:srgbClr val="444444"/>
                </a:solidFill>
                <a:effectLst/>
                <a:latin typeface="Myriad Pro"/>
              </a:rPr>
              <a:t>to determine if there is evidence to suggest that a simple intervention such as chewing gum post-operatively can prevent a post-operative ileus following abdominal surgery. </a:t>
            </a:r>
          </a:p>
          <a:p>
            <a:pPr algn="l"/>
            <a:endParaRPr lang="en-ZA" sz="2000" dirty="0">
              <a:solidFill>
                <a:srgbClr val="FF0000"/>
              </a:solidFill>
              <a:latin typeface="Myriad Pro"/>
            </a:endParaRPr>
          </a:p>
          <a:p>
            <a:pPr algn="ctr"/>
            <a:r>
              <a:rPr lang="en-ZA" sz="3600" b="0" i="0" dirty="0">
                <a:solidFill>
                  <a:srgbClr val="FF0000"/>
                </a:solidFill>
                <a:effectLst/>
                <a:latin typeface="Myriad Pro"/>
              </a:rPr>
              <a:t>What could the systemati</a:t>
            </a:r>
            <a:r>
              <a:rPr lang="en-ZA" sz="3600" dirty="0">
                <a:solidFill>
                  <a:srgbClr val="FF0000"/>
                </a:solidFill>
                <a:latin typeface="Myriad Pro"/>
              </a:rPr>
              <a:t>c review </a:t>
            </a:r>
            <a:r>
              <a:rPr lang="en-ZA" sz="3600" b="0" i="0" dirty="0">
                <a:solidFill>
                  <a:srgbClr val="FF0000"/>
                </a:solidFill>
                <a:effectLst/>
                <a:latin typeface="Myriad Pro"/>
              </a:rPr>
              <a:t>research question be?</a:t>
            </a:r>
            <a:endParaRPr lang="en-ZA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EF8F5-94C2-8411-C585-F8DEC6273489}"/>
              </a:ext>
            </a:extLst>
          </p:cNvPr>
          <p:cNvSpPr txBox="1"/>
          <p:nvPr/>
        </p:nvSpPr>
        <p:spPr>
          <a:xfrm>
            <a:off x="2882126" y="212376"/>
            <a:ext cx="68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3600" b="1" i="0" dirty="0">
                <a:solidFill>
                  <a:schemeClr val="accent1"/>
                </a:solidFill>
                <a:effectLst/>
                <a:latin typeface="Myriad Pro"/>
              </a:rPr>
              <a:t>Formulating A PICO question</a:t>
            </a:r>
          </a:p>
        </p:txBody>
      </p:sp>
    </p:spTree>
    <p:extLst>
      <p:ext uri="{BB962C8B-B14F-4D97-AF65-F5344CB8AC3E}">
        <p14:creationId xmlns:p14="http://schemas.microsoft.com/office/powerpoint/2010/main" val="383494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Formulating a Question for Systematic Reviews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9C3D2-CE69-EFC3-C0B2-16A0E3C1B9C5}"/>
              </a:ext>
            </a:extLst>
          </p:cNvPr>
          <p:cNvSpPr txBox="1"/>
          <p:nvPr/>
        </p:nvSpPr>
        <p:spPr>
          <a:xfrm>
            <a:off x="442465" y="1581367"/>
            <a:ext cx="114995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24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this scenario, our research question could be: </a:t>
            </a:r>
          </a:p>
          <a:p>
            <a:endParaRPr lang="en-ZA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undergoing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abdominal surgery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is there evidence to suggest that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chewing gum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post-operatively compared with not chewing gum post-operatively affects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post-operative ileus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b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925B0-7651-97B7-CC15-04F14F195964}"/>
              </a:ext>
            </a:extLst>
          </p:cNvPr>
          <p:cNvSpPr txBox="1"/>
          <p:nvPr/>
        </p:nvSpPr>
        <p:spPr>
          <a:xfrm rot="20954639">
            <a:off x="3007895" y="3976047"/>
            <a:ext cx="673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3600" b="0" i="0" u="sng" dirty="0">
                <a:effectLst/>
                <a:latin typeface="Verdana" panose="020B0604030504040204" pitchFamily="34" charset="0"/>
              </a:rPr>
              <a:t>Evidence Based Medicine</a:t>
            </a:r>
          </a:p>
        </p:txBody>
      </p:sp>
    </p:spTree>
    <p:extLst>
      <p:ext uri="{BB962C8B-B14F-4D97-AF65-F5344CB8AC3E}">
        <p14:creationId xmlns:p14="http://schemas.microsoft.com/office/powerpoint/2010/main" val="176965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>
                    <a:lumMod val="75000"/>
                  </a:schemeClr>
                </a:solidFill>
              </a:rPr>
              <a:t>Outline of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8EFD2-3DE2-5649-A790-6A895A0139B2}"/>
              </a:ext>
            </a:extLst>
          </p:cNvPr>
          <p:cNvSpPr txBox="1"/>
          <p:nvPr/>
        </p:nvSpPr>
        <p:spPr>
          <a:xfrm>
            <a:off x="673767" y="1325563"/>
            <a:ext cx="103591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i="0" u="none" strike="noStrike" baseline="0" dirty="0">
                <a:solidFill>
                  <a:srgbClr val="000000"/>
                </a:solidFill>
              </a:rPr>
              <a:t>Part 1: Introduction to Literature Reviews</a:t>
            </a:r>
            <a:r>
              <a:rPr lang="en-ZA" sz="2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</a:rPr>
              <a:t>Publications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</a:rPr>
              <a:t>Different types of reviews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</a:rPr>
              <a:t>PICO Framework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0000"/>
                </a:solidFill>
              </a:rPr>
              <a:t>Where could tools be used?	</a:t>
            </a:r>
            <a:endParaRPr lang="en-ZA" sz="2800" b="0" i="0" u="none" strike="noStrike" baseline="0" dirty="0">
              <a:solidFill>
                <a:srgbClr val="000000"/>
              </a:solidFill>
            </a:endParaRPr>
          </a:p>
          <a:p>
            <a:endParaRPr lang="en-ZA" sz="2800" dirty="0">
              <a:solidFill>
                <a:srgbClr val="000000"/>
              </a:solidFill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</a:rPr>
              <a:t>Part 2: Introduction to different types of study designs 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endParaRPr lang="en-ZA" sz="2800" b="0" i="0" u="none" strike="noStrike" baseline="0" dirty="0">
              <a:solidFill>
                <a:srgbClr val="000000"/>
              </a:solidFill>
            </a:endParaRPr>
          </a:p>
          <a:p>
            <a:r>
              <a:rPr lang="en-ZA" sz="2800" b="1" dirty="0">
                <a:solidFill>
                  <a:srgbClr val="000000"/>
                </a:solidFill>
              </a:rPr>
              <a:t>Part 3: Overview of the Training </a:t>
            </a:r>
            <a:endParaRPr lang="en-ZA" sz="28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Identifying Literature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233D7-D60B-FC5B-3783-ED2DA03C0C01}"/>
              </a:ext>
            </a:extLst>
          </p:cNvPr>
          <p:cNvSpPr txBox="1"/>
          <p:nvPr/>
        </p:nvSpPr>
        <p:spPr>
          <a:xfrm>
            <a:off x="969850" y="978431"/>
            <a:ext cx="107609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sz="2400" b="0" i="0" dirty="0">
                <a:solidFill>
                  <a:srgbClr val="00B050"/>
                </a:solidFill>
                <a:effectLst/>
                <a:latin typeface="Myriad Pro"/>
              </a:rPr>
              <a:t>“In patients undergoing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Myriad Pro"/>
              </a:rPr>
              <a:t>abdominal surgery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Myriad Pro"/>
              </a:rPr>
              <a:t>, is there evidence to suggest that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Myriad Pro"/>
              </a:rPr>
              <a:t>chewing gum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Myriad Pro"/>
              </a:rPr>
              <a:t> post-operatively compared with not chewing gum post-operatively affects </a:t>
            </a:r>
            <a:r>
              <a:rPr lang="en-ZA" sz="2400" b="1" i="1" dirty="0">
                <a:solidFill>
                  <a:srgbClr val="00B050"/>
                </a:solidFill>
                <a:effectLst/>
                <a:latin typeface="Myriad Pro"/>
              </a:rPr>
              <a:t>post-operative ileus</a:t>
            </a:r>
            <a:r>
              <a:rPr lang="en-ZA" sz="2400" b="0" i="0" dirty="0">
                <a:solidFill>
                  <a:srgbClr val="00B050"/>
                </a:solidFill>
                <a:effectLst/>
                <a:latin typeface="Myriad Pro"/>
              </a:rPr>
              <a:t>?”</a:t>
            </a:r>
          </a:p>
          <a:p>
            <a:br>
              <a:rPr lang="en-ZA" dirty="0"/>
            </a:b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7744D2-1159-6E4A-837C-0063882D9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51892"/>
              </p:ext>
            </p:extLst>
          </p:nvPr>
        </p:nvGraphicFramePr>
        <p:xfrm>
          <a:off x="1485842" y="2289287"/>
          <a:ext cx="9220315" cy="367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015">
                  <a:extLst>
                    <a:ext uri="{9D8B030D-6E8A-4147-A177-3AD203B41FA5}">
                      <a16:colId xmlns:a16="http://schemas.microsoft.com/office/drawing/2014/main" val="2032052758"/>
                    </a:ext>
                  </a:extLst>
                </a:gridCol>
                <a:gridCol w="5696300">
                  <a:extLst>
                    <a:ext uri="{9D8B030D-6E8A-4147-A177-3AD203B41FA5}">
                      <a16:colId xmlns:a16="http://schemas.microsoft.com/office/drawing/2014/main" val="3361929670"/>
                    </a:ext>
                  </a:extLst>
                </a:gridCol>
              </a:tblGrid>
              <a:tr h="531514">
                <a:tc>
                  <a:txBody>
                    <a:bodyPr/>
                    <a:lstStyle/>
                    <a:p>
                      <a:r>
                        <a:rPr lang="en-ZA" sz="2400" dirty="0"/>
                        <a:t>PICO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Keywords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95202"/>
                  </a:ext>
                </a:extLst>
              </a:tr>
              <a:tr h="845739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Population (P)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Patients undergoing </a:t>
                      </a:r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abdominal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69142"/>
                  </a:ext>
                </a:extLst>
              </a:tr>
              <a:tr h="845739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Intervention (I) 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Chewing gum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78735"/>
                  </a:ext>
                </a:extLst>
              </a:tr>
              <a:tr h="917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Comparison (C)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en-ZA" sz="2400" dirty="0"/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Not chewing gum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46962"/>
                  </a:ext>
                </a:extLst>
              </a:tr>
              <a:tr h="531514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Outcome (O)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Affect </a:t>
                      </a:r>
                      <a:r>
                        <a:rPr lang="en-ZA" sz="2400" b="1" i="1" dirty="0">
                          <a:solidFill>
                            <a:srgbClr val="00B050"/>
                          </a:solidFill>
                        </a:rPr>
                        <a:t>post-operative ileus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0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7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Searching for Literature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233D7-D60B-FC5B-3783-ED2DA03C0C01}"/>
              </a:ext>
            </a:extLst>
          </p:cNvPr>
          <p:cNvSpPr txBox="1"/>
          <p:nvPr/>
        </p:nvSpPr>
        <p:spPr>
          <a:xfrm>
            <a:off x="407504" y="1060061"/>
            <a:ext cx="113474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sz="2400" b="1" i="0" dirty="0">
                <a:solidFill>
                  <a:srgbClr val="444444"/>
                </a:solidFill>
                <a:effectLst/>
                <a:latin typeface="Myriad Pro"/>
              </a:rPr>
              <a:t>Plan your search strategy</a:t>
            </a:r>
          </a:p>
          <a:p>
            <a:pPr algn="l"/>
            <a:endParaRPr lang="en-ZA" sz="2400" b="0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Plan a search strategy by: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Determining which database(s) to search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Identifying the major elements of your question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Translating natural language terms to subject descriptors, </a:t>
            </a:r>
            <a:r>
              <a:rPr lang="en-ZA" sz="2400" b="0" i="0" dirty="0" err="1">
                <a:solidFill>
                  <a:srgbClr val="444444"/>
                </a:solidFill>
                <a:effectLst/>
                <a:latin typeface="Myriad Pro"/>
              </a:rPr>
              <a:t>MeSH</a:t>
            </a:r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 (medical subject headings), or synonyms</a:t>
            </a:r>
          </a:p>
          <a:p>
            <a:pPr algn="l"/>
            <a:endParaRPr lang="en-ZA" sz="2400" b="0" i="0" dirty="0">
              <a:solidFill>
                <a:srgbClr val="444444"/>
              </a:solidFill>
              <a:effectLst/>
              <a:latin typeface="Myriad Pro"/>
            </a:endParaRPr>
          </a:p>
          <a:p>
            <a:pPr algn="l"/>
            <a:r>
              <a:rPr lang="en-ZA" sz="2400" b="0" i="0" dirty="0">
                <a:solidFill>
                  <a:srgbClr val="444444"/>
                </a:solidFill>
                <a:effectLst/>
                <a:latin typeface="Myriad Pro"/>
              </a:rPr>
              <a:t>Synonyms, words or phrases that mean exactly or nearly the same as another word or phrase, can help expand your search appropriately. For example: when searching the keyword ‘surgery’, you might miss articles that instead describe a patient as ‘postoperative’ or in ‘recovery’. Adding synonyms will help to expand your results to those articles that are still relevant but might not include the words ‘abdominal surgery’. </a:t>
            </a:r>
          </a:p>
          <a:p>
            <a:pPr algn="l"/>
            <a:endParaRPr lang="en-ZA" sz="2400" b="0" i="0" dirty="0">
              <a:solidFill>
                <a:srgbClr val="00B050"/>
              </a:solidFill>
              <a:effectLst/>
              <a:latin typeface="Myriad Pro"/>
            </a:endParaRPr>
          </a:p>
          <a:p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465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/>
              <a:t>Searching for Literature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7744D2-1159-6E4A-837C-0063882D9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00810"/>
              </p:ext>
            </p:extLst>
          </p:nvPr>
        </p:nvGraphicFramePr>
        <p:xfrm>
          <a:off x="297777" y="1033204"/>
          <a:ext cx="11596445" cy="531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546">
                  <a:extLst>
                    <a:ext uri="{9D8B030D-6E8A-4147-A177-3AD203B41FA5}">
                      <a16:colId xmlns:a16="http://schemas.microsoft.com/office/drawing/2014/main" val="2032052758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3361929670"/>
                    </a:ext>
                  </a:extLst>
                </a:gridCol>
                <a:gridCol w="3089597">
                  <a:extLst>
                    <a:ext uri="{9D8B030D-6E8A-4147-A177-3AD203B41FA5}">
                      <a16:colId xmlns:a16="http://schemas.microsoft.com/office/drawing/2014/main" val="3335735538"/>
                    </a:ext>
                  </a:extLst>
                </a:gridCol>
                <a:gridCol w="3319669">
                  <a:extLst>
                    <a:ext uri="{9D8B030D-6E8A-4147-A177-3AD203B41FA5}">
                      <a16:colId xmlns:a16="http://schemas.microsoft.com/office/drawing/2014/main" val="1882379543"/>
                    </a:ext>
                  </a:extLst>
                </a:gridCol>
              </a:tblGrid>
              <a:tr h="866612">
                <a:tc>
                  <a:txBody>
                    <a:bodyPr/>
                    <a:lstStyle/>
                    <a:p>
                      <a:r>
                        <a:rPr lang="en-ZA" sz="2400" dirty="0"/>
                        <a:t>PICO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Keywords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Search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MESH Terms/Synonyms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95202"/>
                  </a:ext>
                </a:extLst>
              </a:tr>
              <a:tr h="856753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Population (P)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Patients undergoing </a:t>
                      </a:r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abdominal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Abdominal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Abdominal surgery </a:t>
                      </a:r>
                    </a:p>
                    <a:p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OR Surgery OR Postoperative OR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69142"/>
                  </a:ext>
                </a:extLst>
              </a:tr>
              <a:tr h="746248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Intervention (I)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Chewing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>
                          <a:solidFill>
                            <a:srgbClr val="00B050"/>
                          </a:solidFill>
                        </a:rPr>
                        <a:t>Chewing gum</a:t>
                      </a:r>
                    </a:p>
                    <a:p>
                      <a:endParaRPr lang="en-ZA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Chewing gum </a:t>
                      </a:r>
                    </a:p>
                    <a:p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OR </a:t>
                      </a:r>
                    </a:p>
                    <a:p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gum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78735"/>
                  </a:ext>
                </a:extLst>
              </a:tr>
              <a:tr h="422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Comparison (C)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Not chewing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46962"/>
                  </a:ext>
                </a:extLst>
              </a:tr>
              <a:tr h="1585545">
                <a:tc>
                  <a:txBody>
                    <a:bodyPr/>
                    <a:lstStyle/>
                    <a:p>
                      <a:r>
                        <a:rPr lang="en-ZA" sz="2400" b="1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Outcome (O)</a:t>
                      </a:r>
                      <a:r>
                        <a:rPr lang="en-ZA" sz="2400" b="0" i="0" dirty="0">
                          <a:solidFill>
                            <a:srgbClr val="444444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Affect </a:t>
                      </a:r>
                      <a:r>
                        <a:rPr lang="en-ZA" sz="2400" b="1" i="1" dirty="0">
                          <a:solidFill>
                            <a:srgbClr val="00B050"/>
                          </a:solidFill>
                        </a:rPr>
                        <a:t>post-operative ileus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i="1" dirty="0">
                          <a:solidFill>
                            <a:srgbClr val="00B050"/>
                          </a:solidFill>
                        </a:rPr>
                        <a:t>Post-operative ileus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Post-operative ileus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Paralytic ileus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1" dirty="0">
                          <a:solidFill>
                            <a:srgbClr val="00B050"/>
                          </a:solidFill>
                        </a:rPr>
                        <a:t>ileus</a:t>
                      </a:r>
                      <a:endParaRPr lang="en-ZA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0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0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25" y="28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Tools 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F97773C-0062-A45E-FF9C-27FB5AE64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6"/>
          <a:stretch/>
        </p:blipFill>
        <p:spPr>
          <a:xfrm>
            <a:off x="276725" y="1443199"/>
            <a:ext cx="11638547" cy="267623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262533A-AB19-D0BB-60A8-650C60F3DC88}"/>
              </a:ext>
            </a:extLst>
          </p:cNvPr>
          <p:cNvSpPr/>
          <p:nvPr/>
        </p:nvSpPr>
        <p:spPr>
          <a:xfrm>
            <a:off x="927458" y="3429000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C1F442E8-7076-87BB-1689-67CBA01F961C}"/>
              </a:ext>
            </a:extLst>
          </p:cNvPr>
          <p:cNvSpPr/>
          <p:nvPr/>
        </p:nvSpPr>
        <p:spPr>
          <a:xfrm>
            <a:off x="2427324" y="3400223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CAE99A5-FA1C-9EFA-7A31-95328B9FD61A}"/>
              </a:ext>
            </a:extLst>
          </p:cNvPr>
          <p:cNvSpPr/>
          <p:nvPr/>
        </p:nvSpPr>
        <p:spPr>
          <a:xfrm>
            <a:off x="3918376" y="3400223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406C294-5598-A90F-FDF6-7D96DF45A0E0}"/>
              </a:ext>
            </a:extLst>
          </p:cNvPr>
          <p:cNvSpPr/>
          <p:nvPr/>
        </p:nvSpPr>
        <p:spPr>
          <a:xfrm>
            <a:off x="5506451" y="3532570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B8BE5-E96F-91FB-089B-D76DEDB9594E}"/>
              </a:ext>
            </a:extLst>
          </p:cNvPr>
          <p:cNvSpPr txBox="1"/>
          <p:nvPr/>
        </p:nvSpPr>
        <p:spPr>
          <a:xfrm>
            <a:off x="898406" y="4459546"/>
            <a:ext cx="104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PICO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D1624-FE24-E375-D789-32D475EC8F82}"/>
              </a:ext>
            </a:extLst>
          </p:cNvPr>
          <p:cNvSpPr txBox="1"/>
          <p:nvPr/>
        </p:nvSpPr>
        <p:spPr>
          <a:xfrm>
            <a:off x="2224935" y="4459068"/>
            <a:ext cx="124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PROSPERO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047BC-1307-64B1-9BFE-CF9E15AA355D}"/>
              </a:ext>
            </a:extLst>
          </p:cNvPr>
          <p:cNvSpPr txBox="1"/>
          <p:nvPr/>
        </p:nvSpPr>
        <p:spPr>
          <a:xfrm>
            <a:off x="3597315" y="4318314"/>
            <a:ext cx="1624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Databases (see previous slides)</a:t>
            </a:r>
          </a:p>
          <a:p>
            <a:endParaRPr lang="en-ZA" dirty="0"/>
          </a:p>
          <a:p>
            <a:r>
              <a:rPr lang="en-ZA" dirty="0"/>
              <a:t>Reference Managers:</a:t>
            </a:r>
          </a:p>
          <a:p>
            <a:r>
              <a:rPr lang="en-ZA" dirty="0"/>
              <a:t>e.g. Mendeley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088A4-4873-D6B0-8BB9-0CD588521462}"/>
              </a:ext>
            </a:extLst>
          </p:cNvPr>
          <p:cNvSpPr txBox="1"/>
          <p:nvPr/>
        </p:nvSpPr>
        <p:spPr>
          <a:xfrm>
            <a:off x="6999385" y="4491471"/>
            <a:ext cx="171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Quality assessment tools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B6B87-32FD-F08A-DDCC-C73BC6B9F217}"/>
              </a:ext>
            </a:extLst>
          </p:cNvPr>
          <p:cNvSpPr txBox="1"/>
          <p:nvPr/>
        </p:nvSpPr>
        <p:spPr>
          <a:xfrm>
            <a:off x="5381425" y="4456813"/>
            <a:ext cx="1713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Screening Management tools: </a:t>
            </a:r>
            <a:r>
              <a:rPr lang="en-ZA" dirty="0" err="1"/>
              <a:t>Ryyan</a:t>
            </a:r>
            <a:endParaRPr lang="en-ZA" dirty="0"/>
          </a:p>
          <a:p>
            <a:endParaRPr lang="en-ZA" dirty="0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279E4DDB-3EE2-3BF7-2DF8-D99F0C3A141E}"/>
              </a:ext>
            </a:extLst>
          </p:cNvPr>
          <p:cNvSpPr/>
          <p:nvPr/>
        </p:nvSpPr>
        <p:spPr>
          <a:xfrm>
            <a:off x="7094526" y="3549799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0BC95-CFBA-4522-3ED3-22B07FC696CE}"/>
              </a:ext>
            </a:extLst>
          </p:cNvPr>
          <p:cNvSpPr txBox="1"/>
          <p:nvPr/>
        </p:nvSpPr>
        <p:spPr>
          <a:xfrm>
            <a:off x="9345924" y="4528547"/>
            <a:ext cx="171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Data extraction tools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5F6779AF-8485-BDBE-89F3-370B2C25BB3B}"/>
              </a:ext>
            </a:extLst>
          </p:cNvPr>
          <p:cNvSpPr/>
          <p:nvPr/>
        </p:nvSpPr>
        <p:spPr>
          <a:xfrm>
            <a:off x="9495896" y="3471072"/>
            <a:ext cx="589548" cy="7820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6AA45-5789-8771-8296-D735A8D29687}"/>
              </a:ext>
            </a:extLst>
          </p:cNvPr>
          <p:cNvSpPr txBox="1"/>
          <p:nvPr/>
        </p:nvSpPr>
        <p:spPr>
          <a:xfrm>
            <a:off x="5506451" y="550097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0" i="0" dirty="0">
                <a:solidFill>
                  <a:schemeClr val="accent1"/>
                </a:solidFill>
                <a:effectLst/>
                <a:latin typeface="Helvetica Neue"/>
              </a:rPr>
              <a:t>Preferred Reporting Items for Systematic Reviews and Meta-Analyses (PRISMA)</a:t>
            </a:r>
          </a:p>
        </p:txBody>
      </p:sp>
    </p:spTree>
    <p:extLst>
      <p:ext uri="{BB962C8B-B14F-4D97-AF65-F5344CB8AC3E}">
        <p14:creationId xmlns:p14="http://schemas.microsoft.com/office/powerpoint/2010/main" val="316726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25" y="28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Tools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33961-31FE-6C38-C9DD-F1D8ACE2B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8" t="15789" r="12861" b="11672"/>
          <a:stretch/>
        </p:blipFill>
        <p:spPr>
          <a:xfrm>
            <a:off x="1063360" y="1248608"/>
            <a:ext cx="9475730" cy="51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25" y="28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Homework – Details to Follow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FE5160F-2FCE-7BBF-3895-8839BDEF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02" y="220178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https://www.ncbi.nlm.nih.gov/pmc/articles/PMC9906260/pdf/bmjopen-2022-064872.pdf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34837-6EC4-8759-1089-59FAE1BAB85A}"/>
              </a:ext>
            </a:extLst>
          </p:cNvPr>
          <p:cNvSpPr txBox="1"/>
          <p:nvPr/>
        </p:nvSpPr>
        <p:spPr>
          <a:xfrm>
            <a:off x="268702" y="1354073"/>
            <a:ext cx="102368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ZA" sz="3200" dirty="0"/>
              <a:t>Discuss the systematic review protocol below:</a:t>
            </a:r>
          </a:p>
          <a:p>
            <a:pPr marL="342900" indent="-342900">
              <a:buAutoNum type="arabicPeriod"/>
            </a:pPr>
            <a:endParaRPr lang="en-ZA" sz="3200" dirty="0"/>
          </a:p>
          <a:p>
            <a:pPr marL="342900" indent="-342900">
              <a:buAutoNum type="arabicPeriod"/>
            </a:pPr>
            <a:endParaRPr lang="en-ZA" sz="3200" dirty="0"/>
          </a:p>
          <a:p>
            <a:pPr marL="342900" indent="-342900">
              <a:buFontTx/>
              <a:buAutoNum type="arabicPeriod"/>
            </a:pPr>
            <a:r>
              <a:rPr lang="en-ZA" sz="3200" dirty="0"/>
              <a:t>Start PROSPERO registration</a:t>
            </a:r>
          </a:p>
          <a:p>
            <a:r>
              <a:rPr lang="en-ZA" sz="3200" dirty="0"/>
              <a:t> </a:t>
            </a:r>
          </a:p>
          <a:p>
            <a:r>
              <a:rPr lang="en-ZA" sz="3200" dirty="0"/>
              <a:t>2. Google folder with details of tools and draft</a:t>
            </a:r>
          </a:p>
          <a:p>
            <a:pPr marL="342900" indent="-342900">
              <a:buAutoNum type="arabicPeriod"/>
            </a:pPr>
            <a:endParaRPr lang="en-ZA" sz="3600" b="1" dirty="0"/>
          </a:p>
          <a:p>
            <a:pPr marL="342900" indent="-342900">
              <a:buAutoNum type="arabicPeriod"/>
            </a:pPr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88529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i="0" u="sng" strike="noStrike" baseline="0" dirty="0">
                <a:solidFill>
                  <a:schemeClr val="accent1"/>
                </a:solidFill>
              </a:rPr>
              <a:t>What is an Academic Publication?</a:t>
            </a:r>
            <a:br>
              <a:rPr lang="en-ZA" sz="3600" b="0" i="0" u="sng" strike="noStrike" baseline="0" dirty="0">
                <a:solidFill>
                  <a:srgbClr val="000000"/>
                </a:solidFill>
              </a:rPr>
            </a:br>
            <a:endParaRPr lang="en-ZA" sz="3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8EFD2-3DE2-5649-A790-6A895A0139B2}"/>
              </a:ext>
            </a:extLst>
          </p:cNvPr>
          <p:cNvSpPr txBox="1"/>
          <p:nvPr/>
        </p:nvSpPr>
        <p:spPr>
          <a:xfrm>
            <a:off x="565484" y="1325563"/>
            <a:ext cx="1035918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2800" b="0" i="0" u="none" strike="noStrike" baseline="0" dirty="0">
              <a:solidFill>
                <a:srgbClr val="000000"/>
              </a:solidFill>
            </a:endParaRPr>
          </a:p>
          <a:p>
            <a:r>
              <a:rPr lang="en-ZA" sz="2800" b="1" i="0" u="none" strike="noStrike" baseline="0" dirty="0">
                <a:solidFill>
                  <a:srgbClr val="5B9BD4"/>
                </a:solidFill>
              </a:rPr>
              <a:t>Academic Publication </a:t>
            </a:r>
            <a:r>
              <a:rPr lang="en-ZA" sz="2800" b="0" i="0" u="none" strike="noStrike" baseline="0" dirty="0">
                <a:solidFill>
                  <a:srgbClr val="000000"/>
                </a:solidFill>
              </a:rPr>
              <a:t>= A formal report that is published in a transparent forum such as an academic journal.</a:t>
            </a:r>
          </a:p>
          <a:p>
            <a:endParaRPr lang="en-ZA" sz="2800" b="0" i="0" u="none" strike="noStrike" baseline="0" dirty="0">
              <a:solidFill>
                <a:srgbClr val="000000"/>
              </a:solidFill>
            </a:endParaRPr>
          </a:p>
          <a:p>
            <a:r>
              <a:rPr lang="en-ZA" sz="2800" b="1" i="0" u="none" strike="noStrike" baseline="0" dirty="0">
                <a:solidFill>
                  <a:srgbClr val="5B9BD4"/>
                </a:solidFill>
              </a:rPr>
              <a:t>Academic publications include:</a:t>
            </a:r>
            <a:endParaRPr lang="en-ZA" sz="2800" b="0" i="0" u="none" strike="noStrike" baseline="0" dirty="0">
              <a:solidFill>
                <a:srgbClr val="5B9BD4"/>
              </a:solidFill>
            </a:endParaRP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</a:rPr>
              <a:t>•enough detail for an independent researcher to replicate the work 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</a:rPr>
              <a:t>•novel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</a:rPr>
              <a:t>•peer-reviewed </a:t>
            </a:r>
          </a:p>
          <a:p>
            <a:endParaRPr lang="en-ZA" sz="2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53" y="48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>
                    <a:lumMod val="75000"/>
                  </a:schemeClr>
                </a:solidFill>
              </a:rPr>
              <a:t>Why Publish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8EFD2-3DE2-5649-A790-6A895A0139B2}"/>
              </a:ext>
            </a:extLst>
          </p:cNvPr>
          <p:cNvSpPr txBox="1"/>
          <p:nvPr/>
        </p:nvSpPr>
        <p:spPr>
          <a:xfrm>
            <a:off x="948459" y="1457910"/>
            <a:ext cx="1035918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of scientific findings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•Permanent historical records 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•Key to the empirical research cycle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•Community based integrity of the publication system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•Career and graduations</a:t>
            </a:r>
          </a:p>
          <a:p>
            <a:pPr>
              <a:lnSpc>
                <a:spcPct val="150000"/>
              </a:lnSpc>
            </a:pPr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•Measurable outcome/criteria used to rate scientist</a:t>
            </a:r>
            <a:r>
              <a:rPr lang="en-ZA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r>
              <a:rPr lang="en-ZA" sz="2000" b="0" i="0" u="none" strike="noStrike" baseline="0" dirty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0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6067970"/>
            <a:ext cx="2009104" cy="69248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1ECF878-A97F-22E5-6882-9D387D42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52"/>
            <a:ext cx="10515600" cy="1325563"/>
          </a:xfrm>
        </p:spPr>
        <p:txBody>
          <a:bodyPr/>
          <a:lstStyle/>
          <a:p>
            <a:pPr algn="ctr"/>
            <a:r>
              <a:rPr lang="en-ZA" sz="4400" b="0" i="0" u="sng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Types of Academic Publications</a:t>
            </a:r>
            <a:br>
              <a:rPr lang="en-ZA" sz="44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ZA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EEDD3-FC5D-8A01-F37B-1EF407DA335F}"/>
              </a:ext>
            </a:extLst>
          </p:cNvPr>
          <p:cNvSpPr txBox="1"/>
          <p:nvPr/>
        </p:nvSpPr>
        <p:spPr>
          <a:xfrm>
            <a:off x="838200" y="1690688"/>
            <a:ext cx="95089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ZA" sz="2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Review articles 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•Research articles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•Letters 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•Research notes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•Supplemental articles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•Thesis</a:t>
            </a:r>
          </a:p>
          <a:p>
            <a:r>
              <a:rPr lang="en-ZA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•Data/Database articles</a:t>
            </a:r>
          </a:p>
          <a:p>
            <a:r>
              <a:rPr lang="es-E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•Videos (https://www.jove.com/) </a:t>
            </a:r>
          </a:p>
        </p:txBody>
      </p:sp>
    </p:spTree>
    <p:extLst>
      <p:ext uri="{BB962C8B-B14F-4D97-AF65-F5344CB8AC3E}">
        <p14:creationId xmlns:p14="http://schemas.microsoft.com/office/powerpoint/2010/main" val="91123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6067970"/>
            <a:ext cx="2009104" cy="69248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1ECF878-A97F-22E5-6882-9D387D42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i="0" u="sng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Anatomy of a Publication: </a:t>
            </a:r>
            <a:r>
              <a:rPr lang="en-ZA" sz="3600" i="0" u="sng" strike="noStrike" baseline="0" dirty="0" err="1">
                <a:solidFill>
                  <a:schemeClr val="accent1"/>
                </a:solidFill>
                <a:latin typeface="Calibri" panose="020F0502020204030204" pitchFamily="34" charset="0"/>
              </a:rPr>
              <a:t>IMRaDScheme</a:t>
            </a:r>
            <a:br>
              <a:rPr lang="en-ZA" sz="3600" b="0" i="0" u="sng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en-ZA" sz="3600" u="sng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1CB7B-81A1-735D-4F77-CA249DDC7847}"/>
              </a:ext>
            </a:extLst>
          </p:cNvPr>
          <p:cNvSpPr txBox="1"/>
          <p:nvPr/>
        </p:nvSpPr>
        <p:spPr>
          <a:xfrm>
            <a:off x="5970671" y="2899756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0" i="0" u="none" strike="noStrike" baseline="0" dirty="0" err="1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ZA" sz="1800" b="0" i="0" u="none" strike="noStrike" baseline="0" dirty="0" err="1">
                <a:solidFill>
                  <a:srgbClr val="FFC000"/>
                </a:solidFill>
                <a:latin typeface="Calibri" panose="020F0502020204030204" pitchFamily="34" charset="0"/>
              </a:rPr>
              <a:t>M</a:t>
            </a:r>
            <a:r>
              <a:rPr lang="en-ZA" sz="1800" b="0" i="0" u="none" strike="noStrike" baseline="0" dirty="0" err="1">
                <a:solidFill>
                  <a:srgbClr val="00AF50"/>
                </a:solidFill>
                <a:latin typeface="Calibri" panose="020F0502020204030204" pitchFamily="34" charset="0"/>
              </a:rPr>
              <a:t>R</a:t>
            </a:r>
            <a:r>
              <a:rPr lang="en-ZA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ZA" sz="1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Introduction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ZA" sz="1800" b="0" i="0" u="none" strike="noStrike" baseline="0" dirty="0">
                <a:solidFill>
                  <a:srgbClr val="FFC000"/>
                </a:solidFill>
                <a:latin typeface="Calibri" panose="020F0502020204030204" pitchFamily="34" charset="0"/>
              </a:rPr>
              <a:t>Methods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ZA" sz="1800" b="0" i="0" u="none" strike="noStrike" baseline="0" dirty="0">
                <a:solidFill>
                  <a:srgbClr val="00AF50"/>
                </a:solidFill>
                <a:latin typeface="Calibri" panose="020F0502020204030204" pitchFamily="34" charset="0"/>
              </a:rPr>
              <a:t>Results 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ZA" sz="1800" b="0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Discussion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recommended by the </a:t>
            </a:r>
            <a:r>
              <a:rPr lang="en-ZA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Committee of Medical Journal Editors. 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6012B-5463-A157-2009-9D44B14D6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89" t="24652" r="39571" b="15619"/>
          <a:stretch/>
        </p:blipFill>
        <p:spPr>
          <a:xfrm>
            <a:off x="1212378" y="1216944"/>
            <a:ext cx="4650009" cy="40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What is a Literature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16848-C30C-E1ED-D270-1C3C63969144}"/>
              </a:ext>
            </a:extLst>
          </p:cNvPr>
          <p:cNvSpPr txBox="1"/>
          <p:nvPr/>
        </p:nvSpPr>
        <p:spPr>
          <a:xfrm>
            <a:off x="361726" y="1487310"/>
            <a:ext cx="116886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Critical, analytical summary and synthesis of  current knowledge of a topic/area </a:t>
            </a:r>
          </a:p>
          <a:p>
            <a:endParaRPr lang="en-Z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Focus/theme to organize the review (guided by a research question)  </a:t>
            </a:r>
          </a:p>
          <a:p>
            <a:endParaRPr lang="en-Z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Could be exhaustive OR only  cover significant, academic literature/ resources</a:t>
            </a:r>
          </a:p>
          <a:p>
            <a:endParaRPr lang="en-ZA" sz="2800" dirty="0"/>
          </a:p>
          <a:p>
            <a:pPr algn="ctr"/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90194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52" y="-1333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u="sng" dirty="0">
                <a:solidFill>
                  <a:schemeClr val="accent1"/>
                </a:solidFill>
              </a:rPr>
              <a:t>Characteristics of a Literature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8AE4E-0CDA-A8DD-64D2-3F0D27CCB19B}"/>
              </a:ext>
            </a:extLst>
          </p:cNvPr>
          <p:cNvSpPr txBox="1"/>
          <p:nvPr/>
        </p:nvSpPr>
        <p:spPr>
          <a:xfrm>
            <a:off x="655983" y="1292088"/>
            <a:ext cx="107439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Thematic Organization </a:t>
            </a:r>
            <a:endParaRPr lang="en-ZA" sz="2800" b="1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To examine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contrasting perspectives,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theoretical approaches </a:t>
            </a:r>
            <a:endParaRPr lang="en-ZA" sz="2800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methodologies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12529"/>
                </a:solidFill>
                <a:latin typeface="Roboto" panose="02000000000000000000" pitchFamily="2" charset="0"/>
              </a:rPr>
              <a:t>f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err="1">
                <a:solidFill>
                  <a:srgbClr val="212529"/>
                </a:solidFill>
                <a:latin typeface="Roboto" panose="02000000000000000000" pitchFamily="2" charset="0"/>
              </a:rPr>
              <a:t>A</a:t>
            </a:r>
            <a:r>
              <a:rPr lang="en-ZA" sz="28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nalyze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previous research </a:t>
            </a:r>
            <a:r>
              <a:rPr lang="en-ZA" sz="2800" dirty="0">
                <a:solidFill>
                  <a:srgbClr val="212529"/>
                </a:solidFill>
                <a:latin typeface="Roboto" panose="02000000000000000000" pitchFamily="2" charset="0"/>
              </a:rPr>
              <a:t>and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point out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Strengths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12529"/>
                </a:solidFill>
                <a:latin typeface="Roboto" panose="02000000000000000000" pitchFamily="2" charset="0"/>
              </a:rPr>
              <a:t>W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eaknesses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12529"/>
                </a:solidFill>
                <a:latin typeface="Roboto" panose="02000000000000000000" pitchFamily="2" charset="0"/>
              </a:rPr>
              <a:t>A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ny gaps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10620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6057537"/>
            <a:ext cx="2009104" cy="69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What Literature can </a:t>
            </a:r>
            <a:r>
              <a:rPr lang="en-ZA" sz="3600" b="1" dirty="0">
                <a:solidFill>
                  <a:schemeClr val="accent1"/>
                </a:solidFill>
                <a:latin typeface="Roboto" panose="02000000000000000000" pitchFamily="2" charset="0"/>
              </a:rPr>
              <a:t>b</a:t>
            </a:r>
            <a:r>
              <a:rPr lang="en-ZA" sz="3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e reviewed ?</a:t>
            </a:r>
            <a:endParaRPr lang="en-ZA" sz="3600" b="1" u="sng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DFD30-1BA1-4C8A-CDF0-86B96D13D574}"/>
              </a:ext>
            </a:extLst>
          </p:cNvPr>
          <p:cNvSpPr txBox="1"/>
          <p:nvPr/>
        </p:nvSpPr>
        <p:spPr>
          <a:xfrm>
            <a:off x="609600" y="1150420"/>
            <a:ext cx="10972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These may include: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Academic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12529"/>
                </a:solidFill>
                <a:latin typeface="Roboto" panose="02000000000000000000" pitchFamily="2" charset="0"/>
              </a:rPr>
              <a:t>S</a:t>
            </a: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cholarly journal articles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Books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Proceedings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Dissertations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Patents, policies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Standards Technical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Websites and other Internet Resources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97671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8592</TotalTime>
  <Words>1524</Words>
  <Application>Microsoft Office PowerPoint</Application>
  <PresentationFormat>Widescreen</PresentationFormat>
  <Paragraphs>256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Myriad Pro</vt:lpstr>
      <vt:lpstr>Roboto</vt:lpstr>
      <vt:lpstr>Verdana</vt:lpstr>
      <vt:lpstr>Office Theme</vt:lpstr>
      <vt:lpstr> </vt:lpstr>
      <vt:lpstr>Outline of Session</vt:lpstr>
      <vt:lpstr>What is an Academic Publication? </vt:lpstr>
      <vt:lpstr>Why Publish</vt:lpstr>
      <vt:lpstr>Types of Academic Publications </vt:lpstr>
      <vt:lpstr>Anatomy of a Publication: IMRaDScheme </vt:lpstr>
      <vt:lpstr>What is a Literature Review</vt:lpstr>
      <vt:lpstr>Characteristics of a Literature Review</vt:lpstr>
      <vt:lpstr>What Literature can be reviewed ?</vt:lpstr>
      <vt:lpstr>Where can I search for literature: Databases </vt:lpstr>
      <vt:lpstr>Types of Literature Reviews</vt:lpstr>
      <vt:lpstr>Types of Literature Reviews</vt:lpstr>
      <vt:lpstr>Types of Literature Reviews</vt:lpstr>
      <vt:lpstr>Types of Literature Reviews</vt:lpstr>
      <vt:lpstr>Systematic Reviews: Evidence- Based Areas </vt:lpstr>
      <vt:lpstr>Development of Systematic Reviews</vt:lpstr>
      <vt:lpstr>Research Question Refinement: PICO Framework</vt:lpstr>
      <vt:lpstr>PowerPoint Presentation</vt:lpstr>
      <vt:lpstr>Formulating a Question for Systematic Reviews</vt:lpstr>
      <vt:lpstr>Identifying Literature</vt:lpstr>
      <vt:lpstr>Searching for Literature</vt:lpstr>
      <vt:lpstr>Searching for Literature</vt:lpstr>
      <vt:lpstr>Tools </vt:lpstr>
      <vt:lpstr>Tools </vt:lpstr>
      <vt:lpstr>Homework – Details to Follow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Victoria Nembaware</cp:lastModifiedBy>
  <cp:revision>307</cp:revision>
  <dcterms:created xsi:type="dcterms:W3CDTF">2017-06-28T11:19:01Z</dcterms:created>
  <dcterms:modified xsi:type="dcterms:W3CDTF">2023-08-25T12:48:50Z</dcterms:modified>
</cp:coreProperties>
</file>